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5" r:id="rId3"/>
    <p:sldId id="301" r:id="rId4"/>
    <p:sldId id="295" r:id="rId5"/>
    <p:sldId id="296" r:id="rId6"/>
    <p:sldId id="297" r:id="rId7"/>
    <p:sldId id="298" r:id="rId8"/>
    <p:sldId id="299" r:id="rId9"/>
    <p:sldId id="300" r:id="rId10"/>
  </p:sldIdLst>
  <p:sldSz cx="9144000" cy="6858000" type="screen4x3"/>
  <p:notesSz cx="6802438" cy="99377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91C62-FFDB-4398-A73E-FFCE41201AA5}" type="datetimeFigureOut">
              <a:rPr lang="fr-FR" smtClean="0"/>
              <a:pPr/>
              <a:t>01/04/2020</a:t>
            </a:fld>
            <a:endParaRPr lang="fr-FR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5E4776-E700-491C-B94E-A404A7EE257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91C62-FFDB-4398-A73E-FFCE41201AA5}" type="datetimeFigureOut">
              <a:rPr lang="fr-FR" smtClean="0"/>
              <a:pPr/>
              <a:t>01/04/2020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5E4776-E700-491C-B94E-A404A7EE25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91C62-FFDB-4398-A73E-FFCE41201AA5}" type="datetimeFigureOut">
              <a:rPr lang="fr-FR" smtClean="0"/>
              <a:pPr/>
              <a:t>01/04/2020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5E4776-E700-491C-B94E-A404A7EE25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91C62-FFDB-4398-A73E-FFCE41201AA5}" type="datetimeFigureOut">
              <a:rPr lang="fr-FR" smtClean="0"/>
              <a:pPr/>
              <a:t>01/04/2020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5E4776-E700-491C-B94E-A404A7EE25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91C62-FFDB-4398-A73E-FFCE41201AA5}" type="datetimeFigureOut">
              <a:rPr lang="fr-FR" smtClean="0"/>
              <a:pPr/>
              <a:t>01/04/2020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5E4776-E700-491C-B94E-A404A7EE257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91C62-FFDB-4398-A73E-FFCE41201AA5}" type="datetimeFigureOut">
              <a:rPr lang="fr-FR" smtClean="0"/>
              <a:pPr/>
              <a:t>01/04/2020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5E4776-E700-491C-B94E-A404A7EE25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91C62-FFDB-4398-A73E-FFCE41201AA5}" type="datetimeFigureOut">
              <a:rPr lang="fr-FR" smtClean="0"/>
              <a:pPr/>
              <a:t>01/04/2020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5E4776-E700-491C-B94E-A404A7EE25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91C62-FFDB-4398-A73E-FFCE41201AA5}" type="datetimeFigureOut">
              <a:rPr lang="fr-FR" smtClean="0"/>
              <a:pPr/>
              <a:t>01/04/2020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5E4776-E700-491C-B94E-A404A7EE25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91C62-FFDB-4398-A73E-FFCE41201AA5}" type="datetimeFigureOut">
              <a:rPr lang="fr-FR" smtClean="0"/>
              <a:pPr/>
              <a:t>01/04/2020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5E4776-E700-491C-B94E-A404A7EE257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91C62-FFDB-4398-A73E-FFCE41201AA5}" type="datetimeFigureOut">
              <a:rPr lang="fr-FR" smtClean="0"/>
              <a:pPr/>
              <a:t>01/04/2020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5E4776-E700-491C-B94E-A404A7EE25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591C62-FFDB-4398-A73E-FFCE41201AA5}" type="datetimeFigureOut">
              <a:rPr lang="fr-FR" smtClean="0"/>
              <a:pPr/>
              <a:t>01/04/2020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5E4776-E700-491C-B94E-A404A7EE257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9" name="Organigramme : 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Organigramme : 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0591C62-FFDB-4398-A73E-FFCE41201AA5}" type="datetimeFigureOut">
              <a:rPr lang="fr-FR" smtClean="0"/>
              <a:pPr/>
              <a:t>01/04/2020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E5E4776-E700-491C-B94E-A404A7EE257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619672" y="1772816"/>
            <a:ext cx="6768752" cy="1472184"/>
          </a:xfrm>
        </p:spPr>
        <p:txBody>
          <a:bodyPr>
            <a:noAutofit/>
          </a:bodyPr>
          <a:lstStyle/>
          <a:p>
            <a:pPr algn="ctr"/>
            <a:r>
              <a:rPr lang="fr-FR" sz="3200" dirty="0" smtClean="0"/>
              <a:t>Programmation</a:t>
            </a:r>
            <a:r>
              <a:rPr lang="fr-FR" sz="13800" dirty="0" smtClean="0"/>
              <a:t/>
            </a:r>
            <a:br>
              <a:rPr lang="fr-FR" sz="13800" dirty="0" smtClean="0"/>
            </a:br>
            <a:r>
              <a:rPr lang="fr-FR" sz="8000" dirty="0" smtClean="0"/>
              <a:t>Les fonctions</a:t>
            </a:r>
            <a:endParaRPr lang="fr-FR" sz="1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142976" y="1142984"/>
            <a:ext cx="7632848" cy="648072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spcBef>
                <a:spcPct val="0"/>
              </a:spcBef>
            </a:pPr>
            <a:r>
              <a:rPr lang="fr-FR" sz="3200" b="1" dirty="0" smtClean="0"/>
              <a:t>Appel de Fonctions :</a:t>
            </a:r>
            <a:br>
              <a:rPr lang="fr-FR" sz="3200" b="1" dirty="0" smtClean="0"/>
            </a:br>
            <a:endParaRPr kumimoji="0" lang="fr-FR" sz="4000" b="0" i="1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re 1"/>
          <p:cNvSpPr txBox="1">
            <a:spLocks noGrp="1"/>
          </p:cNvSpPr>
          <p:nvPr>
            <p:ph type="subTitle" idx="1"/>
          </p:nvPr>
        </p:nvSpPr>
        <p:spPr>
          <a:xfrm>
            <a:off x="1187624" y="1412776"/>
            <a:ext cx="7406640" cy="4896544"/>
          </a:xfrm>
          <a:prstGeom prst="rect">
            <a:avLst/>
          </a:prstGeom>
        </p:spPr>
        <p:txBody>
          <a:bodyPr anchor="t">
            <a:noAutofit/>
          </a:bodyPr>
          <a:lstStyle/>
          <a:p>
            <a:r>
              <a:rPr kumimoji="0" lang="fr-FR" sz="2400" b="1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Imaginons cette simplicité, pour notre TP « </a:t>
            </a:r>
            <a:r>
              <a:rPr kumimoji="0" lang="fr-FR" sz="2400" b="1" i="1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modif</a:t>
            </a:r>
            <a:r>
              <a:rPr kumimoji="0" lang="fr-FR" sz="2400" b="1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.. Image » :</a:t>
            </a:r>
            <a:br>
              <a:rPr kumimoji="0" lang="fr-FR" sz="2400" b="1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400" b="1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2400" b="1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Luminosité(</a:t>
            </a:r>
            <a:r>
              <a:rPr kumimoji="0" lang="fr-FR" sz="240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nom_fichier</a:t>
            </a:r>
            <a:r>
              <a:rPr kumimoji="0" lang="fr-F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)</a:t>
            </a:r>
            <a:r>
              <a:rPr kumimoji="0" lang="fr-F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suppression-du-rouge(</a:t>
            </a:r>
            <a:r>
              <a:rPr kumimoji="0" lang="fr-FR" sz="240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nom_fichier</a:t>
            </a:r>
            <a:r>
              <a:rPr kumimoji="0" lang="fr-F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fr-FR" sz="240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r>
              <a:rPr kumimoji="0" lang="fr-FR" sz="240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invertion</a:t>
            </a:r>
            <a:r>
              <a:rPr kumimoji="0" lang="fr-FR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-couleurs(</a:t>
            </a:r>
            <a:r>
              <a:rPr kumimoji="0" lang="fr-FR" sz="240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nom_fichier</a:t>
            </a:r>
            <a:r>
              <a:rPr kumimoji="0" lang="fr-FR" sz="240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fr-FR" sz="240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r>
              <a:rPr kumimoji="0" lang="fr-FR" sz="2400" b="1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2400" b="1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400" b="1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-&gt; ça semble plus simple que ce que nous avons fait la séance précédente !! Surtout si les fonctions existent déjà !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286512" y="5857892"/>
            <a:ext cx="2714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Plusieurs types de fonctions -&gt;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142976" y="1142984"/>
            <a:ext cx="7632848" cy="648072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spcBef>
                <a:spcPct val="0"/>
              </a:spcBef>
            </a:pPr>
            <a:r>
              <a:rPr lang="fr-FR" sz="3200" b="1" dirty="0" smtClean="0"/>
              <a:t>Les Fonctions Prédéfinies : </a:t>
            </a:r>
            <a:br>
              <a:rPr lang="fr-FR" sz="3200" b="1" dirty="0" smtClean="0"/>
            </a:br>
            <a:endParaRPr kumimoji="0" lang="fr-FR" sz="4000" b="0" i="1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re 1"/>
          <p:cNvSpPr txBox="1">
            <a:spLocks noGrp="1"/>
          </p:cNvSpPr>
          <p:nvPr>
            <p:ph type="subTitle" idx="1"/>
          </p:nvPr>
        </p:nvSpPr>
        <p:spPr>
          <a:xfrm>
            <a:off x="1187624" y="1916832"/>
            <a:ext cx="7406640" cy="4392488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>
              <a:spcBef>
                <a:spcPct val="0"/>
              </a:spcBef>
            </a:pPr>
            <a:r>
              <a:rPr lang="fr-FR" sz="2400" b="1" i="1" dirty="0" smtClean="0">
                <a:solidFill>
                  <a:srgbClr val="FF0000"/>
                </a:solidFill>
              </a:rPr>
              <a:t>-&gt; Appel de code  écrit par d’autre,  à utiliser pour ne pas avoir à « réinventer la roue »</a:t>
            </a:r>
          </a:p>
          <a:p>
            <a:pPr>
              <a:spcBef>
                <a:spcPct val="0"/>
              </a:spcBef>
            </a:pPr>
            <a:endParaRPr kumimoji="0" lang="fr-FR" sz="2400" b="1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endParaRPr lang="fr-FR" sz="2400" b="1" i="1" dirty="0" smtClean="0">
              <a:solidFill>
                <a:srgbClr val="FF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r>
              <a:rPr kumimoji="0" lang="fr-FR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Exemple</a:t>
            </a:r>
            <a:r>
              <a:rPr kumimoji="0" lang="fr-FR" sz="24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: </a:t>
            </a:r>
          </a:p>
          <a:p>
            <a:pPr>
              <a:spcBef>
                <a:spcPct val="0"/>
              </a:spcBef>
            </a:pPr>
            <a:r>
              <a:rPr kumimoji="0" lang="fr-FR" sz="2400" b="1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2400" b="1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400" b="1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 = cos(25) </a:t>
            </a:r>
            <a:r>
              <a:rPr kumimoji="0" lang="fr-FR" sz="1600" b="1" i="1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2000" b="1" i="1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// on « envoie » 25 à la fonction « cos », elle s’exécute et renvoie le résultat dans A</a:t>
            </a:r>
            <a:endParaRPr kumimoji="0" lang="fr-FR" sz="2400" b="1" i="1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142976" y="1142984"/>
            <a:ext cx="7632848" cy="648072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spcBef>
                <a:spcPct val="0"/>
              </a:spcBef>
            </a:pPr>
            <a:r>
              <a:rPr lang="fr-FR" sz="3200" b="1" dirty="0" smtClean="0"/>
              <a:t>Les Fonctions Prédéfinies : </a:t>
            </a:r>
            <a:br>
              <a:rPr lang="fr-FR" sz="3200" b="1" dirty="0" smtClean="0"/>
            </a:br>
            <a:endParaRPr kumimoji="0" lang="fr-FR" sz="4000" b="0" i="1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re 1"/>
          <p:cNvSpPr txBox="1">
            <a:spLocks noGrp="1"/>
          </p:cNvSpPr>
          <p:nvPr>
            <p:ph type="subTitle" idx="1"/>
          </p:nvPr>
        </p:nvSpPr>
        <p:spPr>
          <a:xfrm>
            <a:off x="1187624" y="1916832"/>
            <a:ext cx="7406640" cy="4392488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>
              <a:spcBef>
                <a:spcPct val="0"/>
              </a:spcBef>
            </a:pPr>
            <a:r>
              <a:rPr lang="fr-FR" sz="2400" b="1" i="1" dirty="0" smtClean="0">
                <a:solidFill>
                  <a:srgbClr val="FF0000"/>
                </a:solidFill>
              </a:rPr>
              <a:t>-&gt; Appel de code  écrit par d’autre,  à utiliser pour ne pas avoir à « réinventer la roue »</a:t>
            </a:r>
          </a:p>
          <a:p>
            <a:pPr>
              <a:spcBef>
                <a:spcPct val="0"/>
              </a:spcBef>
            </a:pPr>
            <a:endParaRPr kumimoji="0" lang="fr-FR" sz="2400" b="1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endParaRPr lang="fr-FR" sz="2400" b="1" i="1" dirty="0" smtClean="0">
              <a:solidFill>
                <a:srgbClr val="FF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r>
              <a:rPr kumimoji="0" lang="fr-FR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Autre exemples</a:t>
            </a:r>
            <a:r>
              <a:rPr kumimoji="0" lang="fr-FR" sz="24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: </a:t>
            </a:r>
            <a:endParaRPr lang="fr-FR" sz="2400" dirty="0" smtClean="0"/>
          </a:p>
          <a:p>
            <a:pPr>
              <a:spcBef>
                <a:spcPct val="0"/>
              </a:spcBef>
            </a:pPr>
            <a:r>
              <a:rPr lang="fr-FR" sz="2400" b="1" i="1" dirty="0" smtClean="0"/>
              <a:t>Fonction aléatoire</a:t>
            </a:r>
          </a:p>
          <a:p>
            <a:pPr>
              <a:spcBef>
                <a:spcPct val="0"/>
              </a:spcBef>
            </a:pPr>
            <a:r>
              <a:rPr lang="fr-FR" sz="2400" b="1" i="1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fr-FR" sz="2400" b="1" i="1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fr-FR" sz="2400" i="1" dirty="0" smtClean="0">
                <a:solidFill>
                  <a:srgbClr val="FF0000"/>
                </a:solidFill>
              </a:rPr>
              <a:t>B = </a:t>
            </a:r>
            <a:r>
              <a:rPr lang="fr-FR" sz="2400" i="1" dirty="0" err="1" smtClean="0">
                <a:solidFill>
                  <a:srgbClr val="FF0000"/>
                </a:solidFill>
              </a:rPr>
              <a:t>random</a:t>
            </a:r>
            <a:r>
              <a:rPr lang="fr-FR" sz="2400" i="1" dirty="0" smtClean="0">
                <a:solidFill>
                  <a:srgbClr val="FF0000"/>
                </a:solidFill>
              </a:rPr>
              <a:t>(0,5) </a:t>
            </a:r>
            <a:r>
              <a:rPr lang="fr-FR" sz="2400" i="1" dirty="0" smtClean="0"/>
              <a:t>  </a:t>
            </a:r>
            <a:r>
              <a:rPr lang="fr-FR" sz="2400" i="1" dirty="0" smtClean="0">
                <a:solidFill>
                  <a:srgbClr val="FF0000"/>
                </a:solidFill>
              </a:rPr>
              <a:t/>
            </a:r>
            <a:br>
              <a:rPr lang="fr-FR" sz="2400" i="1" dirty="0" smtClean="0">
                <a:solidFill>
                  <a:srgbClr val="FF0000"/>
                </a:solidFill>
              </a:rPr>
            </a:br>
            <a:endParaRPr lang="fr-FR" sz="2400" dirty="0" smtClean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</a:pPr>
            <a:r>
              <a:rPr lang="fr-FR" sz="2400" dirty="0" smtClean="0"/>
              <a:t>           </a:t>
            </a:r>
            <a:endParaRPr kumimoji="0" lang="fr-FR" sz="2400" b="1" i="1" u="none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142976" y="1142984"/>
            <a:ext cx="7632848" cy="648072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spcBef>
                <a:spcPct val="0"/>
              </a:spcBef>
            </a:pPr>
            <a:r>
              <a:rPr lang="fr-FR" sz="3200" b="1" dirty="0" smtClean="0"/>
              <a:t>Les Fonctions personnalisées :</a:t>
            </a:r>
            <a:br>
              <a:rPr lang="fr-FR" sz="3200" b="1" dirty="0" smtClean="0"/>
            </a:br>
            <a:endParaRPr kumimoji="0" lang="fr-FR" sz="40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re 1"/>
          <p:cNvSpPr txBox="1">
            <a:spLocks noGrp="1"/>
          </p:cNvSpPr>
          <p:nvPr>
            <p:ph type="subTitle" idx="1"/>
          </p:nvPr>
        </p:nvSpPr>
        <p:spPr>
          <a:xfrm>
            <a:off x="1187624" y="1916832"/>
            <a:ext cx="7406640" cy="4392488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>
              <a:spcBef>
                <a:spcPct val="0"/>
              </a:spcBef>
            </a:pPr>
            <a:endParaRPr lang="fr-FR" sz="2400" b="1" i="1" dirty="0" smtClean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</a:pPr>
            <a:r>
              <a:rPr lang="fr-FR" sz="3600" b="1" i="1" dirty="0" smtClean="0">
                <a:solidFill>
                  <a:srgbClr val="FF0000"/>
                </a:solidFill>
              </a:rPr>
              <a:t>-&gt; Appel d’un code écrit par nous même.</a:t>
            </a:r>
          </a:p>
          <a:p>
            <a:pPr>
              <a:spcBef>
                <a:spcPct val="0"/>
              </a:spcBef>
            </a:pPr>
            <a:endParaRPr lang="fr-FR" sz="3600" b="1" i="1" dirty="0" smtClean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</a:pPr>
            <a:r>
              <a:rPr lang="fr-FR" sz="3600" b="1" i="1" dirty="0" smtClean="0">
                <a:solidFill>
                  <a:srgbClr val="FF0000"/>
                </a:solidFill>
              </a:rPr>
              <a:t>-&gt; Pour ne pas avoir à réécrire plusieurs fois le même code</a:t>
            </a:r>
          </a:p>
          <a:p>
            <a:pPr>
              <a:spcBef>
                <a:spcPct val="0"/>
              </a:spcBef>
            </a:pPr>
            <a:endParaRPr kumimoji="0" lang="fr-FR" sz="2400" b="1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endParaRPr lang="fr-FR" sz="2400" b="1" i="1" dirty="0" smtClean="0">
              <a:solidFill>
                <a:srgbClr val="FF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286512" y="5857892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Exemples de structures avec et sans fonction - &gt;</a:t>
            </a:r>
            <a:endParaRPr lang="fr-F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000100" y="214290"/>
            <a:ext cx="7632848" cy="648072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spcBef>
                <a:spcPct val="0"/>
              </a:spcBef>
            </a:pPr>
            <a:endParaRPr kumimoji="0" lang="fr-FR" sz="40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re 1"/>
          <p:cNvSpPr txBox="1">
            <a:spLocks noGrp="1"/>
          </p:cNvSpPr>
          <p:nvPr>
            <p:ph type="subTitle" idx="1"/>
          </p:nvPr>
        </p:nvSpPr>
        <p:spPr>
          <a:xfrm>
            <a:off x="1000100" y="857232"/>
            <a:ext cx="7406640" cy="4392488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>
              <a:spcBef>
                <a:spcPct val="0"/>
              </a:spcBef>
            </a:pPr>
            <a:r>
              <a:rPr lang="fr-FR" sz="2400" b="1" i="1" dirty="0" smtClean="0">
                <a:solidFill>
                  <a:srgbClr val="FF0000"/>
                </a:solidFill>
              </a:rPr>
              <a:t>Exemple D’une Mauvaise Structure </a:t>
            </a:r>
            <a:r>
              <a:rPr lang="fr-FR" sz="2400" i="1" dirty="0" smtClean="0">
                <a:solidFill>
                  <a:srgbClr val="FF0000"/>
                </a:solidFill>
              </a:rPr>
              <a:t>:</a:t>
            </a:r>
          </a:p>
          <a:p>
            <a:pPr>
              <a:spcBef>
                <a:spcPct val="0"/>
              </a:spcBef>
            </a:pP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000" dirty="0" smtClean="0"/>
              <a:t>Ecrire "Etes-vous en </a:t>
            </a:r>
            <a:r>
              <a:rPr lang="fr-FR" sz="2000" dirty="0" err="1" smtClean="0"/>
              <a:t>premiere</a:t>
            </a:r>
            <a:r>
              <a:rPr lang="fr-FR" sz="2000" dirty="0" smtClean="0"/>
              <a:t> ?"</a:t>
            </a:r>
            <a:br>
              <a:rPr lang="fr-FR" sz="2000" dirty="0" smtClean="0"/>
            </a:br>
            <a:r>
              <a:rPr lang="fr-FR" sz="2000" dirty="0" smtClean="0"/>
              <a:t>Lire Rep1 </a:t>
            </a:r>
            <a:br>
              <a:rPr lang="fr-FR" sz="2000" dirty="0" smtClean="0"/>
            </a:br>
            <a:r>
              <a:rPr lang="fr-FR" sz="2000" dirty="0" err="1" smtClean="0">
                <a:solidFill>
                  <a:srgbClr val="7030A0"/>
                </a:solidFill>
              </a:rPr>
              <a:t>TantQue</a:t>
            </a:r>
            <a:r>
              <a:rPr lang="fr-FR" sz="2000" dirty="0" smtClean="0">
                <a:solidFill>
                  <a:srgbClr val="7030A0"/>
                </a:solidFill>
              </a:rPr>
              <a:t> Rep1 != "Oui" et Rep1 != "Non"</a:t>
            </a:r>
            <a:br>
              <a:rPr lang="fr-FR" sz="2000" dirty="0" smtClean="0">
                <a:solidFill>
                  <a:srgbClr val="7030A0"/>
                </a:solidFill>
              </a:rPr>
            </a:br>
            <a:r>
              <a:rPr lang="fr-FR" sz="2000" dirty="0" smtClean="0">
                <a:solidFill>
                  <a:srgbClr val="7030A0"/>
                </a:solidFill>
              </a:rPr>
              <a:t>  Ecrire "Tapez Oui ou Non"</a:t>
            </a:r>
            <a:br>
              <a:rPr lang="fr-FR" sz="2000" dirty="0" smtClean="0">
                <a:solidFill>
                  <a:srgbClr val="7030A0"/>
                </a:solidFill>
              </a:rPr>
            </a:br>
            <a:r>
              <a:rPr lang="fr-FR" sz="2000" dirty="0" smtClean="0">
                <a:solidFill>
                  <a:srgbClr val="7030A0"/>
                </a:solidFill>
              </a:rPr>
              <a:t>  Lire Rep1</a:t>
            </a:r>
            <a:br>
              <a:rPr lang="fr-FR" sz="2000" dirty="0" smtClean="0">
                <a:solidFill>
                  <a:srgbClr val="7030A0"/>
                </a:solidFill>
              </a:rPr>
            </a:br>
            <a:r>
              <a:rPr lang="fr-FR" sz="2000" dirty="0" err="1" smtClean="0">
                <a:solidFill>
                  <a:srgbClr val="7030A0"/>
                </a:solidFill>
              </a:rPr>
              <a:t>FinTantQue</a:t>
            </a:r>
            <a:r>
              <a:rPr lang="fr-FR" sz="2000" dirty="0" smtClean="0"/>
              <a:t/>
            </a:r>
            <a:br>
              <a:rPr lang="fr-FR" sz="2000" dirty="0" smtClean="0"/>
            </a:br>
            <a:r>
              <a:rPr lang="fr-FR" sz="2000" dirty="0" smtClean="0"/>
              <a:t>...</a:t>
            </a:r>
            <a:br>
              <a:rPr lang="fr-FR" sz="2000" dirty="0" smtClean="0"/>
            </a:br>
            <a:r>
              <a:rPr lang="fr-FR" sz="2000" dirty="0" smtClean="0"/>
              <a:t>Ecrire « faites vous la splendide option NSI? »</a:t>
            </a:r>
            <a:br>
              <a:rPr lang="fr-FR" sz="2000" dirty="0" smtClean="0"/>
            </a:br>
            <a:r>
              <a:rPr lang="fr-FR" sz="2000" dirty="0" smtClean="0"/>
              <a:t>Lire Rep2 </a:t>
            </a:r>
            <a:br>
              <a:rPr lang="fr-FR" sz="2000" dirty="0" smtClean="0"/>
            </a:br>
            <a:r>
              <a:rPr lang="fr-FR" sz="2000" dirty="0" err="1" smtClean="0">
                <a:solidFill>
                  <a:srgbClr val="7030A0"/>
                </a:solidFill>
              </a:rPr>
              <a:t>TantQue</a:t>
            </a:r>
            <a:r>
              <a:rPr lang="fr-FR" sz="2000" dirty="0" smtClean="0">
                <a:solidFill>
                  <a:srgbClr val="7030A0"/>
                </a:solidFill>
              </a:rPr>
              <a:t> Rep2 != "Oui" et Rep2 != "Non"</a:t>
            </a:r>
            <a:br>
              <a:rPr lang="fr-FR" sz="2000" dirty="0" smtClean="0">
                <a:solidFill>
                  <a:srgbClr val="7030A0"/>
                </a:solidFill>
              </a:rPr>
            </a:br>
            <a:r>
              <a:rPr lang="fr-FR" sz="2000" dirty="0" smtClean="0">
                <a:solidFill>
                  <a:srgbClr val="7030A0"/>
                </a:solidFill>
              </a:rPr>
              <a:t>  Ecrire "Tapez Oui ou Non"</a:t>
            </a:r>
            <a:br>
              <a:rPr lang="fr-FR" sz="2000" dirty="0" smtClean="0">
                <a:solidFill>
                  <a:srgbClr val="7030A0"/>
                </a:solidFill>
              </a:rPr>
            </a:br>
            <a:r>
              <a:rPr lang="fr-FR" sz="2000" dirty="0" smtClean="0">
                <a:solidFill>
                  <a:srgbClr val="7030A0"/>
                </a:solidFill>
              </a:rPr>
              <a:t>  Lire Rep2</a:t>
            </a:r>
            <a:br>
              <a:rPr lang="fr-FR" sz="2000" dirty="0" smtClean="0">
                <a:solidFill>
                  <a:srgbClr val="7030A0"/>
                </a:solidFill>
              </a:rPr>
            </a:br>
            <a:r>
              <a:rPr lang="fr-FR" sz="2000" dirty="0" err="1" smtClean="0">
                <a:solidFill>
                  <a:srgbClr val="7030A0"/>
                </a:solidFill>
              </a:rPr>
              <a:t>FinTantQue</a:t>
            </a:r>
            <a:r>
              <a:rPr lang="fr-FR" sz="2400" b="1" dirty="0" smtClean="0"/>
              <a:t/>
            </a:r>
            <a:br>
              <a:rPr lang="fr-FR" sz="2400" b="1" dirty="0" smtClean="0"/>
            </a:br>
            <a:endParaRPr kumimoji="0" lang="fr-FR" sz="2400" b="1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187624" y="188640"/>
            <a:ext cx="7632848" cy="648072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spcBef>
                <a:spcPct val="0"/>
              </a:spcBef>
            </a:pPr>
            <a:endParaRPr kumimoji="0" lang="fr-FR" sz="40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re 1"/>
          <p:cNvSpPr txBox="1">
            <a:spLocks noGrp="1"/>
          </p:cNvSpPr>
          <p:nvPr>
            <p:ph type="subTitle" idx="1"/>
          </p:nvPr>
        </p:nvSpPr>
        <p:spPr>
          <a:xfrm>
            <a:off x="1000100" y="857232"/>
            <a:ext cx="7406640" cy="5308072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>
              <a:spcBef>
                <a:spcPct val="0"/>
              </a:spcBef>
            </a:pPr>
            <a:r>
              <a:rPr lang="fr-FR" sz="2400" b="1" i="1" dirty="0" smtClean="0">
                <a:solidFill>
                  <a:srgbClr val="FF0000"/>
                </a:solidFill>
              </a:rPr>
              <a:t>Exemple D’une structure efficace :</a:t>
            </a:r>
            <a:endParaRPr lang="fr-FR" sz="2400" i="1" dirty="0" smtClean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</a:pP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000" b="1" dirty="0" smtClean="0">
                <a:solidFill>
                  <a:srgbClr val="C00000"/>
                </a:solidFill>
              </a:rPr>
              <a:t>Fonction </a:t>
            </a:r>
            <a:r>
              <a:rPr lang="fr-FR" sz="2000" b="1" dirty="0" err="1" smtClean="0">
                <a:solidFill>
                  <a:srgbClr val="C00000"/>
                </a:solidFill>
              </a:rPr>
              <a:t>RepOuiNon</a:t>
            </a:r>
            <a:r>
              <a:rPr lang="fr-FR" sz="2000" b="1" dirty="0" smtClean="0">
                <a:solidFill>
                  <a:srgbClr val="C00000"/>
                </a:solidFill>
              </a:rPr>
              <a:t>() </a:t>
            </a:r>
            <a:r>
              <a:rPr lang="fr-FR" sz="2000" dirty="0" smtClean="0">
                <a:solidFill>
                  <a:srgbClr val="C00000"/>
                </a:solidFill>
              </a:rPr>
              <a:t/>
            </a:r>
            <a:br>
              <a:rPr lang="fr-FR" sz="2000" dirty="0" smtClean="0">
                <a:solidFill>
                  <a:srgbClr val="C00000"/>
                </a:solidFill>
              </a:rPr>
            </a:br>
            <a:r>
              <a:rPr lang="fr-FR" sz="2000" dirty="0" smtClean="0">
                <a:solidFill>
                  <a:srgbClr val="C00000"/>
                </a:solidFill>
              </a:rPr>
              <a:t> Lire Truc </a:t>
            </a:r>
            <a:r>
              <a:rPr lang="fr-FR" sz="2000" dirty="0" smtClean="0"/>
              <a:t/>
            </a:r>
            <a:br>
              <a:rPr lang="fr-FR" sz="2000" dirty="0" smtClean="0"/>
            </a:br>
            <a:r>
              <a:rPr lang="fr-FR" sz="2000" dirty="0" err="1" smtClean="0">
                <a:solidFill>
                  <a:srgbClr val="7030A0"/>
                </a:solidFill>
              </a:rPr>
              <a:t>TantQue</a:t>
            </a:r>
            <a:r>
              <a:rPr lang="fr-FR" sz="2000" dirty="0" smtClean="0">
                <a:solidFill>
                  <a:srgbClr val="7030A0"/>
                </a:solidFill>
              </a:rPr>
              <a:t> Truc != "Oui" et Truc != "Non"</a:t>
            </a:r>
            <a:br>
              <a:rPr lang="fr-FR" sz="2000" dirty="0" smtClean="0">
                <a:solidFill>
                  <a:srgbClr val="7030A0"/>
                </a:solidFill>
              </a:rPr>
            </a:br>
            <a:r>
              <a:rPr lang="fr-FR" sz="2000" dirty="0" smtClean="0">
                <a:solidFill>
                  <a:srgbClr val="7030A0"/>
                </a:solidFill>
              </a:rPr>
              <a:t>  Ecrire "Tapez Oui ou Non"</a:t>
            </a:r>
            <a:br>
              <a:rPr lang="fr-FR" sz="2000" dirty="0" smtClean="0">
                <a:solidFill>
                  <a:srgbClr val="7030A0"/>
                </a:solidFill>
              </a:rPr>
            </a:br>
            <a:r>
              <a:rPr lang="fr-FR" sz="2000" dirty="0" smtClean="0">
                <a:solidFill>
                  <a:srgbClr val="7030A0"/>
                </a:solidFill>
              </a:rPr>
              <a:t>  Lire Truc</a:t>
            </a:r>
            <a:br>
              <a:rPr lang="fr-FR" sz="2000" dirty="0" smtClean="0">
                <a:solidFill>
                  <a:srgbClr val="7030A0"/>
                </a:solidFill>
              </a:rPr>
            </a:br>
            <a:r>
              <a:rPr lang="fr-FR" sz="2000" dirty="0" err="1" smtClean="0">
                <a:solidFill>
                  <a:srgbClr val="7030A0"/>
                </a:solidFill>
              </a:rPr>
              <a:t>FinTantQue</a:t>
            </a:r>
            <a:r>
              <a:rPr lang="fr-FR" sz="2000" dirty="0" smtClean="0"/>
              <a:t/>
            </a:r>
            <a:br>
              <a:rPr lang="fr-FR" sz="2000" dirty="0" smtClean="0"/>
            </a:br>
            <a:r>
              <a:rPr lang="fr-FR" sz="2000" dirty="0" smtClean="0">
                <a:solidFill>
                  <a:srgbClr val="C00000"/>
                </a:solidFill>
              </a:rPr>
              <a:t>Renvoyer Truc</a:t>
            </a:r>
            <a:br>
              <a:rPr lang="fr-FR" sz="2000" dirty="0" smtClean="0">
                <a:solidFill>
                  <a:srgbClr val="C00000"/>
                </a:solidFill>
              </a:rPr>
            </a:br>
            <a:r>
              <a:rPr lang="fr-FR" sz="2000" dirty="0" smtClean="0">
                <a:solidFill>
                  <a:srgbClr val="C00000"/>
                </a:solidFill>
              </a:rPr>
              <a:t>Fin </a:t>
            </a:r>
            <a:r>
              <a:rPr lang="fr-FR" sz="2400" b="1" dirty="0" smtClean="0"/>
              <a:t/>
            </a:r>
            <a:br>
              <a:rPr lang="fr-FR" sz="2400" b="1" dirty="0" smtClean="0"/>
            </a:br>
            <a:r>
              <a:rPr lang="fr-FR" sz="2400" b="1" dirty="0" smtClean="0"/>
              <a:t>…</a:t>
            </a:r>
          </a:p>
          <a:p>
            <a:pPr>
              <a:spcBef>
                <a:spcPct val="0"/>
              </a:spcBef>
            </a:pPr>
            <a:r>
              <a:rPr lang="fr-FR" sz="2000" dirty="0" smtClean="0"/>
              <a:t>Ecrire "Etes-vous en </a:t>
            </a:r>
            <a:r>
              <a:rPr lang="fr-FR" sz="2000" dirty="0" err="1" smtClean="0"/>
              <a:t>premiere</a:t>
            </a:r>
            <a:r>
              <a:rPr lang="fr-FR" sz="2000" dirty="0" smtClean="0"/>
              <a:t> ?"</a:t>
            </a:r>
            <a:br>
              <a:rPr lang="fr-FR" sz="2000" dirty="0" smtClean="0"/>
            </a:br>
            <a:r>
              <a:rPr lang="fr-FR" sz="2000" dirty="0" smtClean="0"/>
              <a:t>rep1 &lt;-  </a:t>
            </a:r>
            <a:r>
              <a:rPr lang="fr-FR" sz="2000" b="1" dirty="0" err="1" smtClean="0">
                <a:solidFill>
                  <a:srgbClr val="C00000"/>
                </a:solidFill>
              </a:rPr>
              <a:t>RepOuiNon</a:t>
            </a:r>
            <a:r>
              <a:rPr lang="fr-FR" sz="2000" b="1" dirty="0" smtClean="0">
                <a:solidFill>
                  <a:srgbClr val="C00000"/>
                </a:solidFill>
              </a:rPr>
              <a:t>()</a:t>
            </a:r>
            <a:r>
              <a:rPr lang="fr-FR" sz="2000" dirty="0" smtClean="0"/>
              <a:t/>
            </a:r>
            <a:br>
              <a:rPr lang="fr-FR" sz="2000" dirty="0" smtClean="0"/>
            </a:br>
            <a:r>
              <a:rPr lang="fr-FR" sz="2000" dirty="0" smtClean="0"/>
              <a:t>Ecrire « faites vous la splendide option NSI? »</a:t>
            </a:r>
            <a:br>
              <a:rPr lang="fr-FR" sz="2000" dirty="0" smtClean="0"/>
            </a:br>
            <a:r>
              <a:rPr lang="fr-FR" sz="2000" dirty="0" smtClean="0"/>
              <a:t>rep2 &lt;- </a:t>
            </a:r>
            <a:r>
              <a:rPr lang="fr-FR" sz="2000" b="1" dirty="0" err="1" smtClean="0">
                <a:solidFill>
                  <a:srgbClr val="C00000"/>
                </a:solidFill>
              </a:rPr>
              <a:t>RepOuiNon</a:t>
            </a:r>
            <a:r>
              <a:rPr lang="fr-FR" sz="2000" b="1" dirty="0" smtClean="0">
                <a:solidFill>
                  <a:srgbClr val="C00000"/>
                </a:solidFill>
              </a:rPr>
              <a:t>()</a:t>
            </a:r>
            <a:endParaRPr kumimoji="0" lang="fr-FR" sz="2000" b="1" i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643702" y="242886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déclaration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6572264" y="478632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appels</a:t>
            </a:r>
            <a:endParaRPr lang="fr-FR" dirty="0"/>
          </a:p>
        </p:txBody>
      </p:sp>
      <p:sp>
        <p:nvSpPr>
          <p:cNvPr id="9" name="Accolade fermante 8"/>
          <p:cNvSpPr/>
          <p:nvPr/>
        </p:nvSpPr>
        <p:spPr>
          <a:xfrm>
            <a:off x="5929322" y="1785926"/>
            <a:ext cx="642942" cy="171451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colade fermante 9"/>
          <p:cNvSpPr/>
          <p:nvPr/>
        </p:nvSpPr>
        <p:spPr>
          <a:xfrm>
            <a:off x="6072198" y="4357694"/>
            <a:ext cx="214314" cy="128588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928662" y="571480"/>
            <a:ext cx="7632848" cy="648072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spcBef>
                <a:spcPct val="0"/>
              </a:spcBef>
            </a:pPr>
            <a:r>
              <a:rPr lang="fr-FR" sz="3200" b="1" dirty="0" smtClean="0"/>
              <a:t>Les Fonctions personnalisées </a:t>
            </a:r>
            <a:r>
              <a:rPr lang="fr-FR" sz="3200" b="1" dirty="0" smtClean="0">
                <a:solidFill>
                  <a:srgbClr val="FF0000"/>
                </a:solidFill>
              </a:rPr>
              <a:t>avec passage d’argument</a:t>
            </a:r>
            <a:r>
              <a:rPr lang="fr-FR" sz="3200" b="1" dirty="0" smtClean="0"/>
              <a:t>:</a:t>
            </a:r>
            <a:endParaRPr kumimoji="0" lang="fr-FR" sz="40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re 1"/>
          <p:cNvSpPr txBox="1">
            <a:spLocks noGrp="1"/>
          </p:cNvSpPr>
          <p:nvPr>
            <p:ph type="subTitle" idx="1"/>
          </p:nvPr>
        </p:nvSpPr>
        <p:spPr>
          <a:xfrm>
            <a:off x="928662" y="1500174"/>
            <a:ext cx="7406640" cy="4392488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>
              <a:spcBef>
                <a:spcPct val="0"/>
              </a:spcBef>
            </a:pPr>
            <a:r>
              <a:rPr lang="fr-FR" sz="2000" dirty="0" smtClean="0"/>
              <a:t>Fonction </a:t>
            </a:r>
            <a:r>
              <a:rPr lang="fr-FR" sz="2000" dirty="0" err="1" smtClean="0"/>
              <a:t>RepOuiNon</a:t>
            </a:r>
            <a:r>
              <a:rPr lang="fr-FR" sz="2000" dirty="0" smtClean="0"/>
              <a:t>(message) </a:t>
            </a:r>
            <a:br>
              <a:rPr lang="fr-FR" sz="2000" dirty="0" smtClean="0"/>
            </a:br>
            <a:r>
              <a:rPr lang="fr-FR" sz="2000" dirty="0" smtClean="0"/>
              <a:t>Ecrire message</a:t>
            </a:r>
            <a:br>
              <a:rPr lang="fr-FR" sz="2000" dirty="0" smtClean="0"/>
            </a:br>
            <a:r>
              <a:rPr lang="fr-FR" sz="2000" dirty="0" smtClean="0"/>
              <a:t>Lire Truc </a:t>
            </a:r>
            <a:br>
              <a:rPr lang="fr-FR" sz="2000" dirty="0" smtClean="0"/>
            </a:br>
            <a:r>
              <a:rPr lang="fr-FR" sz="2000" dirty="0" err="1" smtClean="0">
                <a:solidFill>
                  <a:srgbClr val="7030A0"/>
                </a:solidFill>
              </a:rPr>
              <a:t>TantQue</a:t>
            </a:r>
            <a:r>
              <a:rPr lang="fr-FR" sz="2000" dirty="0" smtClean="0">
                <a:solidFill>
                  <a:srgbClr val="7030A0"/>
                </a:solidFill>
              </a:rPr>
              <a:t> Truc &lt;&gt; "Oui" et Truc &lt;&gt; "Non"</a:t>
            </a:r>
            <a:br>
              <a:rPr lang="fr-FR" sz="2000" dirty="0" smtClean="0">
                <a:solidFill>
                  <a:srgbClr val="7030A0"/>
                </a:solidFill>
              </a:rPr>
            </a:br>
            <a:r>
              <a:rPr lang="fr-FR" sz="2000" dirty="0" smtClean="0">
                <a:solidFill>
                  <a:srgbClr val="7030A0"/>
                </a:solidFill>
              </a:rPr>
              <a:t>  Ecrire "Tapez Oui ou Non"</a:t>
            </a:r>
            <a:br>
              <a:rPr lang="fr-FR" sz="2000" dirty="0" smtClean="0">
                <a:solidFill>
                  <a:srgbClr val="7030A0"/>
                </a:solidFill>
              </a:rPr>
            </a:br>
            <a:r>
              <a:rPr lang="fr-FR" sz="2000" dirty="0" smtClean="0">
                <a:solidFill>
                  <a:srgbClr val="7030A0"/>
                </a:solidFill>
              </a:rPr>
              <a:t>  Lire Truc</a:t>
            </a:r>
            <a:br>
              <a:rPr lang="fr-FR" sz="2000" dirty="0" smtClean="0">
                <a:solidFill>
                  <a:srgbClr val="7030A0"/>
                </a:solidFill>
              </a:rPr>
            </a:br>
            <a:r>
              <a:rPr lang="fr-FR" sz="2000" dirty="0" err="1" smtClean="0">
                <a:solidFill>
                  <a:srgbClr val="7030A0"/>
                </a:solidFill>
              </a:rPr>
              <a:t>FinTantQue</a:t>
            </a:r>
            <a:r>
              <a:rPr lang="fr-FR" sz="2000" dirty="0" smtClean="0"/>
              <a:t/>
            </a:r>
            <a:br>
              <a:rPr lang="fr-FR" sz="2000" dirty="0" smtClean="0"/>
            </a:br>
            <a:r>
              <a:rPr lang="fr-FR" sz="2000" dirty="0" smtClean="0"/>
              <a:t>Renvoyer Truc</a:t>
            </a:r>
            <a:br>
              <a:rPr lang="fr-FR" sz="2000" dirty="0" smtClean="0"/>
            </a:br>
            <a:r>
              <a:rPr lang="fr-FR" sz="2000" dirty="0" smtClean="0"/>
              <a:t>Fin </a:t>
            </a:r>
          </a:p>
          <a:p>
            <a:pPr>
              <a:spcBef>
                <a:spcPct val="0"/>
              </a:spcBef>
            </a:pPr>
            <a:r>
              <a:rPr lang="fr-FR" sz="2000" b="1" dirty="0" smtClean="0"/>
              <a:t>….</a:t>
            </a:r>
          </a:p>
          <a:p>
            <a:pPr>
              <a:spcBef>
                <a:spcPct val="0"/>
              </a:spcBef>
            </a:pPr>
            <a:endParaRPr lang="fr-FR" sz="2000" b="1" dirty="0" smtClean="0"/>
          </a:p>
          <a:p>
            <a:pPr>
              <a:spcBef>
                <a:spcPct val="0"/>
              </a:spcBef>
            </a:pPr>
            <a:r>
              <a:rPr lang="fr-FR" sz="2000" dirty="0" smtClean="0"/>
              <a:t>rep1 &lt;-  </a:t>
            </a:r>
            <a:r>
              <a:rPr lang="fr-FR" sz="2000" dirty="0" err="1" smtClean="0"/>
              <a:t>RepOuiNon</a:t>
            </a:r>
            <a:r>
              <a:rPr lang="fr-FR" sz="2000" dirty="0" smtClean="0"/>
              <a:t>(« Etes-vous en première ?")</a:t>
            </a:r>
            <a:br>
              <a:rPr lang="fr-FR" sz="2000" dirty="0" smtClean="0"/>
            </a:br>
            <a:r>
              <a:rPr lang="fr-FR" sz="2000" dirty="0" smtClean="0"/>
              <a:t>rep2 &lt;- </a:t>
            </a:r>
            <a:r>
              <a:rPr lang="fr-FR" sz="2000" dirty="0" err="1" smtClean="0"/>
              <a:t>RepOuiNon</a:t>
            </a:r>
            <a:r>
              <a:rPr lang="fr-FR" sz="2000" dirty="0" smtClean="0"/>
              <a:t>(« faites vous la splendide option NSI? ») </a:t>
            </a:r>
          </a:p>
          <a:p>
            <a:pPr>
              <a:spcBef>
                <a:spcPct val="0"/>
              </a:spcBef>
            </a:pPr>
            <a:endParaRPr lang="fr-FR" sz="2000" b="1" dirty="0" smtClean="0"/>
          </a:p>
          <a:p>
            <a:pPr>
              <a:spcBef>
                <a:spcPct val="0"/>
              </a:spcBef>
            </a:pPr>
            <a:r>
              <a:rPr lang="fr-FR" sz="2400" b="1" dirty="0" smtClean="0"/>
              <a:t/>
            </a:r>
            <a:br>
              <a:rPr lang="fr-FR" sz="2400" b="1" dirty="0" smtClean="0"/>
            </a:br>
            <a:endParaRPr kumimoji="0" lang="fr-FR" sz="2400" b="1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928662" y="285728"/>
            <a:ext cx="7632848" cy="648072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spcBef>
                <a:spcPct val="0"/>
              </a:spcBef>
            </a:pPr>
            <a:r>
              <a:rPr lang="fr-FR" sz="3200" b="1" dirty="0" smtClean="0"/>
              <a:t>En Python :</a:t>
            </a:r>
            <a:endParaRPr kumimoji="0" lang="fr-FR" sz="40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re 1"/>
          <p:cNvSpPr txBox="1">
            <a:spLocks noGrp="1"/>
          </p:cNvSpPr>
          <p:nvPr>
            <p:ph type="subTitle" idx="1"/>
          </p:nvPr>
        </p:nvSpPr>
        <p:spPr>
          <a:xfrm>
            <a:off x="1043608" y="1196752"/>
            <a:ext cx="7143800" cy="4608512"/>
          </a:xfrm>
          <a:prstGeom prst="rect">
            <a:avLst/>
          </a:prstGeom>
        </p:spPr>
        <p:txBody>
          <a:bodyPr anchor="t">
            <a:noAutofit/>
          </a:bodyPr>
          <a:lstStyle/>
          <a:p>
            <a:r>
              <a:rPr lang="fr-FR" sz="2000" dirty="0" err="1" smtClean="0">
                <a:solidFill>
                  <a:srgbClr val="C00000"/>
                </a:solidFill>
              </a:rPr>
              <a:t>def</a:t>
            </a:r>
            <a:r>
              <a:rPr lang="fr-FR" sz="2000" dirty="0" smtClean="0">
                <a:solidFill>
                  <a:srgbClr val="C00000"/>
                </a:solidFill>
              </a:rPr>
              <a:t>  </a:t>
            </a:r>
            <a:r>
              <a:rPr lang="fr-FR" sz="2000" dirty="0" err="1" smtClean="0">
                <a:solidFill>
                  <a:srgbClr val="C00000"/>
                </a:solidFill>
              </a:rPr>
              <a:t>RepOuiNon</a:t>
            </a:r>
            <a:r>
              <a:rPr lang="fr-FR" sz="2000" dirty="0" smtClean="0">
                <a:solidFill>
                  <a:srgbClr val="C00000"/>
                </a:solidFill>
              </a:rPr>
              <a:t>(message)  :</a:t>
            </a:r>
          </a:p>
          <a:p>
            <a:r>
              <a:rPr lang="fr-FR" sz="2000" dirty="0" smtClean="0">
                <a:solidFill>
                  <a:srgbClr val="C00000"/>
                </a:solidFill>
              </a:rPr>
              <a:t>    </a:t>
            </a:r>
            <a:r>
              <a:rPr lang="fr-FR" sz="2000" dirty="0" err="1" smtClean="0">
                <a:solidFill>
                  <a:srgbClr val="C00000"/>
                </a:solidFill>
              </a:rPr>
              <a:t>print</a:t>
            </a:r>
            <a:r>
              <a:rPr lang="fr-FR" sz="2000" dirty="0" smtClean="0">
                <a:solidFill>
                  <a:srgbClr val="C00000"/>
                </a:solidFill>
              </a:rPr>
              <a:t> (message)	</a:t>
            </a:r>
          </a:p>
          <a:p>
            <a:r>
              <a:rPr lang="fr-FR" sz="2000" dirty="0" smtClean="0">
                <a:solidFill>
                  <a:srgbClr val="C00000"/>
                </a:solidFill>
              </a:rPr>
              <a:t>    </a:t>
            </a:r>
            <a:r>
              <a:rPr lang="fr-FR" sz="2000" dirty="0" err="1" smtClean="0">
                <a:solidFill>
                  <a:srgbClr val="C00000"/>
                </a:solidFill>
              </a:rPr>
              <a:t>Rep</a:t>
            </a:r>
            <a:r>
              <a:rPr lang="fr-FR" sz="2000" dirty="0" smtClean="0">
                <a:solidFill>
                  <a:srgbClr val="C00000"/>
                </a:solidFill>
              </a:rPr>
              <a:t> = input()	</a:t>
            </a:r>
          </a:p>
          <a:p>
            <a:r>
              <a:rPr lang="fr-FR" sz="2000" dirty="0" smtClean="0">
                <a:solidFill>
                  <a:srgbClr val="C00000"/>
                </a:solidFill>
              </a:rPr>
              <a:t>    </a:t>
            </a:r>
            <a:r>
              <a:rPr lang="fr-FR" sz="2000" dirty="0" err="1" smtClean="0">
                <a:solidFill>
                  <a:srgbClr val="C00000"/>
                </a:solidFill>
              </a:rPr>
              <a:t>while</a:t>
            </a:r>
            <a:r>
              <a:rPr lang="fr-FR" sz="2000" dirty="0" smtClean="0">
                <a:solidFill>
                  <a:srgbClr val="C00000"/>
                </a:solidFill>
              </a:rPr>
              <a:t> (</a:t>
            </a:r>
            <a:r>
              <a:rPr lang="fr-FR" sz="2000" dirty="0" err="1" smtClean="0">
                <a:solidFill>
                  <a:srgbClr val="C00000"/>
                </a:solidFill>
              </a:rPr>
              <a:t>Rep</a:t>
            </a:r>
            <a:r>
              <a:rPr lang="fr-FR" sz="2000" dirty="0" smtClean="0">
                <a:solidFill>
                  <a:srgbClr val="C00000"/>
                </a:solidFill>
              </a:rPr>
              <a:t> !="oui") and (</a:t>
            </a:r>
            <a:r>
              <a:rPr lang="fr-FR" sz="2000" dirty="0" err="1" smtClean="0">
                <a:solidFill>
                  <a:srgbClr val="C00000"/>
                </a:solidFill>
              </a:rPr>
              <a:t>Rep</a:t>
            </a:r>
            <a:r>
              <a:rPr lang="fr-FR" sz="2000" dirty="0" smtClean="0">
                <a:solidFill>
                  <a:srgbClr val="C00000"/>
                </a:solidFill>
              </a:rPr>
              <a:t> !="non") :</a:t>
            </a:r>
          </a:p>
          <a:p>
            <a:r>
              <a:rPr lang="fr-FR" sz="2000" dirty="0" smtClean="0">
                <a:solidFill>
                  <a:srgbClr val="C00000"/>
                </a:solidFill>
              </a:rPr>
              <a:t>        </a:t>
            </a:r>
            <a:r>
              <a:rPr lang="fr-FR" sz="2000" dirty="0" err="1" smtClean="0">
                <a:solidFill>
                  <a:srgbClr val="C00000"/>
                </a:solidFill>
              </a:rPr>
              <a:t>print</a:t>
            </a:r>
            <a:r>
              <a:rPr lang="fr-FR" sz="2000" dirty="0" smtClean="0">
                <a:solidFill>
                  <a:srgbClr val="C00000"/>
                </a:solidFill>
              </a:rPr>
              <a:t>("Il faut répondre par oui ou non")</a:t>
            </a:r>
          </a:p>
          <a:p>
            <a:r>
              <a:rPr lang="fr-FR" sz="2000" dirty="0" smtClean="0">
                <a:solidFill>
                  <a:srgbClr val="C00000"/>
                </a:solidFill>
              </a:rPr>
              <a:t>        </a:t>
            </a:r>
            <a:r>
              <a:rPr lang="fr-FR" sz="2000" dirty="0" err="1" smtClean="0">
                <a:solidFill>
                  <a:srgbClr val="C00000"/>
                </a:solidFill>
              </a:rPr>
              <a:t>Rep</a:t>
            </a:r>
            <a:r>
              <a:rPr lang="fr-FR" sz="2000" dirty="0" smtClean="0">
                <a:solidFill>
                  <a:srgbClr val="C00000"/>
                </a:solidFill>
              </a:rPr>
              <a:t> = input() 	</a:t>
            </a:r>
          </a:p>
          <a:p>
            <a:r>
              <a:rPr lang="fr-FR" sz="2000" dirty="0" smtClean="0">
                <a:solidFill>
                  <a:srgbClr val="C00000"/>
                </a:solidFill>
              </a:rPr>
              <a:t>    return </a:t>
            </a:r>
            <a:r>
              <a:rPr lang="fr-FR" sz="2000" dirty="0" err="1" smtClean="0">
                <a:solidFill>
                  <a:srgbClr val="C00000"/>
                </a:solidFill>
              </a:rPr>
              <a:t>Rep</a:t>
            </a:r>
            <a:r>
              <a:rPr lang="fr-FR" sz="2000" dirty="0" smtClean="0">
                <a:solidFill>
                  <a:srgbClr val="C00000"/>
                </a:solidFill>
              </a:rPr>
              <a:t>;</a:t>
            </a:r>
          </a:p>
          <a:p>
            <a:endParaRPr lang="fr-FR" sz="2000" dirty="0" smtClean="0">
              <a:solidFill>
                <a:srgbClr val="C00000"/>
              </a:solidFill>
            </a:endParaRPr>
          </a:p>
          <a:p>
            <a:r>
              <a:rPr lang="fr-FR" sz="2000" dirty="0" smtClean="0">
                <a:solidFill>
                  <a:srgbClr val="C00000"/>
                </a:solidFill>
              </a:rPr>
              <a:t>rep1 =  </a:t>
            </a:r>
            <a:r>
              <a:rPr lang="fr-FR" sz="2000" dirty="0" err="1" smtClean="0">
                <a:solidFill>
                  <a:srgbClr val="C00000"/>
                </a:solidFill>
              </a:rPr>
              <a:t>RepOuiNon</a:t>
            </a:r>
            <a:r>
              <a:rPr lang="fr-FR" sz="2000" dirty="0" smtClean="0">
                <a:solidFill>
                  <a:srgbClr val="C00000"/>
                </a:solidFill>
              </a:rPr>
              <a:t>(" Etes-vous en première ?") </a:t>
            </a:r>
          </a:p>
          <a:p>
            <a:r>
              <a:rPr lang="fr-FR" sz="2000" dirty="0" err="1" smtClean="0">
                <a:solidFill>
                  <a:srgbClr val="C00000"/>
                </a:solidFill>
              </a:rPr>
              <a:t>print</a:t>
            </a:r>
            <a:r>
              <a:rPr lang="fr-FR" sz="2000" dirty="0" smtClean="0">
                <a:solidFill>
                  <a:srgbClr val="C00000"/>
                </a:solidFill>
              </a:rPr>
              <a:t> ("vous avez dit ", rep1)</a:t>
            </a:r>
          </a:p>
          <a:p>
            <a:r>
              <a:rPr lang="fr-FR" sz="2000" dirty="0" smtClean="0">
                <a:solidFill>
                  <a:srgbClr val="C00000"/>
                </a:solidFill>
              </a:rPr>
              <a:t>rep2 = </a:t>
            </a:r>
            <a:r>
              <a:rPr lang="fr-FR" sz="2000" dirty="0" err="1" smtClean="0">
                <a:solidFill>
                  <a:srgbClr val="C00000"/>
                </a:solidFill>
              </a:rPr>
              <a:t>RepOuiNon</a:t>
            </a:r>
            <a:r>
              <a:rPr lang="fr-FR" sz="2000" dirty="0" smtClean="0">
                <a:solidFill>
                  <a:srgbClr val="C00000"/>
                </a:solidFill>
              </a:rPr>
              <a:t>("faites vous la splendide option NSI? ") </a:t>
            </a:r>
          </a:p>
          <a:p>
            <a:r>
              <a:rPr lang="fr-FR" sz="2000" dirty="0" err="1" smtClean="0">
                <a:solidFill>
                  <a:srgbClr val="C00000"/>
                </a:solidFill>
              </a:rPr>
              <a:t>print</a:t>
            </a:r>
            <a:r>
              <a:rPr lang="fr-FR" sz="2000" dirty="0" smtClean="0">
                <a:solidFill>
                  <a:srgbClr val="C00000"/>
                </a:solidFill>
              </a:rPr>
              <a:t> ("vous avez dit ", rep2)</a:t>
            </a:r>
            <a:endParaRPr lang="fr-FR" sz="2000" b="1" dirty="0" smtClean="0"/>
          </a:p>
          <a:p>
            <a:pPr>
              <a:spcBef>
                <a:spcPct val="0"/>
              </a:spcBef>
            </a:pPr>
            <a:r>
              <a:rPr lang="fr-FR" sz="2000" dirty="0" smtClean="0"/>
              <a:t/>
            </a:r>
            <a:br>
              <a:rPr lang="fr-FR" sz="2000" dirty="0" smtClean="0"/>
            </a:br>
            <a:r>
              <a:rPr lang="fr-FR" sz="2400" b="1" dirty="0" smtClean="0"/>
              <a:t/>
            </a:r>
            <a:br>
              <a:rPr lang="fr-FR" sz="2400" b="1" dirty="0" smtClean="0"/>
            </a:br>
            <a:endParaRPr kumimoji="0" lang="fr-FR" sz="2400" b="1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5171</TotalTime>
  <Words>126</Words>
  <Application>Microsoft Office PowerPoint</Application>
  <PresentationFormat>Affichage à l'écran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Solstice</vt:lpstr>
      <vt:lpstr>Programmation Les fonctions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</vt:vector>
  </TitlesOfParts>
  <Company>..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</dc:title>
  <dc:creator>..</dc:creator>
  <cp:lastModifiedBy>tom</cp:lastModifiedBy>
  <cp:revision>232</cp:revision>
  <dcterms:created xsi:type="dcterms:W3CDTF">2012-09-09T09:18:51Z</dcterms:created>
  <dcterms:modified xsi:type="dcterms:W3CDTF">2020-04-01T14:05:00Z</dcterms:modified>
</cp:coreProperties>
</file>